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나눔바른고딕 UltraLight" panose="020B0603020101020101" pitchFamily="50" charset="-127"/>
      <p:regular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나눔바른고딕 Light" panose="020B0603020101020101" pitchFamily="50" charset="-127"/>
      <p:regular r:id="rId18"/>
    </p:embeddedFont>
    <p:embeddedFont>
      <p:font typeface="ＭＳ Ｐゴシック" panose="020B0600070205080204" pitchFamily="34" charset="-128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400"/>
    <a:srgbClr val="83FF61"/>
    <a:srgbClr val="00D219"/>
    <a:srgbClr val="00E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3C405-119E-47C5-84A3-80F1F294D10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3E164-55ED-4744-8FB7-CF2A1149F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80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8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6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98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84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77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9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2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03E164-55ED-4744-8FB7-CF2A1149F1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5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09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18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5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2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7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1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4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2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0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08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9739-E37E-443C-AD9E-1266FB9F2C25}" type="datetimeFigureOut">
              <a:rPr lang="ko-KR" altLang="en-US" smtClean="0"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74685-59A5-495E-B6B3-F7D42DDC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3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4797562"/>
            <a:ext cx="2282911" cy="327171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5412256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5330" y="4774768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종합설계프로젝트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endParaRPr lang="ko-KR" altLang="en-US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089647" y="3015074"/>
            <a:ext cx="4102353" cy="1317072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20616" y="-167780"/>
            <a:ext cx="34804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7200" dirty="0" err="1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IoT</a:t>
            </a:r>
            <a:r>
              <a:rPr lang="en-US" altLang="ko-KR" sz="7200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7200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기반</a:t>
            </a:r>
            <a:endParaRPr lang="en-US" altLang="ko-KR" sz="7200" dirty="0" smtClean="0">
              <a:solidFill>
                <a:srgbClr val="28B4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7200" dirty="0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실시간</a:t>
            </a:r>
            <a:endParaRPr lang="en-US" altLang="ko-KR" sz="7200" dirty="0" smtClean="0">
              <a:solidFill>
                <a:srgbClr val="28B4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7200" dirty="0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피드백</a:t>
            </a:r>
            <a:endParaRPr lang="en-US" altLang="ko-KR" sz="7200" dirty="0" smtClean="0">
              <a:solidFill>
                <a:srgbClr val="28B4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7200" dirty="0" err="1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비바리움</a:t>
            </a:r>
            <a:endParaRPr lang="en-US" altLang="ko-KR" sz="7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ko-KR" altLang="en-US" sz="7200" dirty="0" err="1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컨디셔너</a:t>
            </a:r>
            <a:endParaRPr lang="ko-KR" altLang="en-US" sz="7200" dirty="0">
              <a:solidFill>
                <a:srgbClr val="28B4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977" y="5595803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28B4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400" dirty="0" smtClean="0">
                <a:solidFill>
                  <a:srgbClr val="28B4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발표 </a:t>
            </a:r>
            <a:r>
              <a:rPr lang="en-US" altLang="ko-KR" sz="2400" dirty="0" smtClean="0">
                <a:solidFill>
                  <a:srgbClr val="28B4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endParaRPr lang="ko-KR" altLang="en-US" sz="2400" dirty="0">
              <a:solidFill>
                <a:srgbClr val="28B4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5481538"/>
            <a:ext cx="953119" cy="9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05665" y="949455"/>
            <a:ext cx="4186335" cy="1009972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20965" y="-139965"/>
            <a:ext cx="55643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  <a:p>
            <a:pPr algn="r"/>
            <a:r>
              <a:rPr lang="ko-KR" altLang="en-US" sz="7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72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66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谢谢</a:t>
            </a:r>
            <a:endParaRPr lang="en-US" altLang="ko-KR" sz="6600" dirty="0" smtClean="0">
              <a:solidFill>
                <a:schemeClr val="accent6">
                  <a:lumMod val="60000"/>
                  <a:lumOff val="4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r"/>
            <a:r>
              <a:rPr lang="ja-JP" altLang="en-US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</a:rPr>
              <a:t>ありがとうございます</a:t>
            </a:r>
            <a:endParaRPr lang="ko-KR" altLang="en-US" sz="480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677" y="4771180"/>
            <a:ext cx="2108323" cy="20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1789" y="2387602"/>
            <a:ext cx="21884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 구성</a:t>
            </a:r>
            <a:endParaRPr lang="en-US" altLang="ko-KR" sz="28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 내 역할</a:t>
            </a:r>
            <a:endParaRPr lang="en-US" altLang="ko-KR" sz="28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일정</a:t>
            </a:r>
            <a:endParaRPr lang="en-US" altLang="ko-KR" sz="28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기타 사항</a:t>
            </a:r>
            <a:endParaRPr lang="ko-KR" altLang="en-US" sz="28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537814"/>
            <a:ext cx="12192000" cy="134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79724" y="612503"/>
            <a:ext cx="1832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목차</a:t>
            </a:r>
            <a:endParaRPr lang="ko-KR" altLang="en-US" sz="7200" dirty="0">
              <a:solidFill>
                <a:srgbClr val="28B400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45665" y="2153430"/>
            <a:ext cx="100668" cy="10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45665" y="6491424"/>
            <a:ext cx="100668" cy="10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242" y="1245696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3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93145" y="1539596"/>
            <a:ext cx="3935183" cy="393518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511629" y="874607"/>
            <a:ext cx="5498214" cy="5265161"/>
            <a:chOff x="3574859" y="1014304"/>
            <a:chExt cx="5498214" cy="5265161"/>
          </a:xfrm>
        </p:grpSpPr>
        <p:grpSp>
          <p:nvGrpSpPr>
            <p:cNvPr id="27" name="그룹 26"/>
            <p:cNvGrpSpPr/>
            <p:nvPr/>
          </p:nvGrpSpPr>
          <p:grpSpPr>
            <a:xfrm>
              <a:off x="4428653" y="1014304"/>
              <a:ext cx="3790626" cy="5265161"/>
              <a:chOff x="4470641" y="1014304"/>
              <a:chExt cx="3790626" cy="526516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470641" y="2550751"/>
                <a:ext cx="615553" cy="2192267"/>
              </a:xfrm>
              <a:prstGeom prst="rect">
                <a:avLst/>
              </a:prstGeom>
              <a:noFill/>
            </p:spPr>
            <p:txBody>
              <a:bodyPr vert="eaVert" wrap="none" rtlCol="0" anchor="ctr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2012105014</a:t>
                </a:r>
                <a:endParaRPr lang="ko-KR" altLang="en-US" sz="28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45714" y="2550751"/>
                <a:ext cx="615553" cy="2192267"/>
              </a:xfrm>
              <a:prstGeom prst="rect">
                <a:avLst/>
              </a:prstGeom>
              <a:noFill/>
            </p:spPr>
            <p:txBody>
              <a:bodyPr vert="vert270" wrap="none" rtlCol="0" anchor="ctr">
                <a:spAutoFit/>
              </a:bodyPr>
              <a:lstStyle/>
              <a:p>
                <a:r>
                  <a:rPr lang="en-US" altLang="ko-KR" sz="2800" dirty="0" smtClean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2014105003</a:t>
                </a:r>
                <a:endParaRPr lang="ko-KR" altLang="en-US" sz="28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5176417" y="1014304"/>
                <a:ext cx="2379074" cy="5265161"/>
                <a:chOff x="5102939" y="1014304"/>
                <a:chExt cx="2379074" cy="5265161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2939" y="2474745"/>
                  <a:ext cx="2379074" cy="2344280"/>
                </a:xfrm>
                <a:prstGeom prst="rect">
                  <a:avLst/>
                </a:prstGeom>
              </p:spPr>
            </p:pic>
            <p:sp>
              <p:nvSpPr>
                <p:cNvPr id="11" name="TextBox 10"/>
                <p:cNvSpPr txBox="1"/>
                <p:nvPr/>
              </p:nvSpPr>
              <p:spPr>
                <a:xfrm>
                  <a:off x="5150176" y="1775302"/>
                  <a:ext cx="2284600" cy="52322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2800" dirty="0" smtClean="0">
                      <a:solidFill>
                        <a:schemeClr val="bg1"/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2011105040</a:t>
                  </a:r>
                  <a:endParaRPr lang="ko-KR" altLang="en-US" sz="2800" dirty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150176" y="4995248"/>
                  <a:ext cx="2284600" cy="52322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n-US" altLang="ko-KR" sz="2800" dirty="0">
                      <a:solidFill>
                        <a:schemeClr val="bg1"/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2014105070</a:t>
                  </a:r>
                  <a:endParaRPr lang="ko-KR" altLang="en-US" sz="2800" dirty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5651916" y="1014304"/>
                  <a:ext cx="12811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200" dirty="0" smtClean="0">
                      <a:solidFill>
                        <a:srgbClr val="28B400"/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박동하</a:t>
                  </a:r>
                  <a:endParaRPr lang="ko-KR" altLang="en-US" sz="3200" dirty="0">
                    <a:solidFill>
                      <a:srgbClr val="28B40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5651916" y="5694690"/>
                  <a:ext cx="128112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200" dirty="0" smtClean="0">
                      <a:solidFill>
                        <a:srgbClr val="28B400"/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rPr>
                    <a:t>이승현</a:t>
                  </a:r>
                  <a:endParaRPr lang="ko-KR" altLang="en-US" sz="3200" dirty="0">
                    <a:solidFill>
                      <a:srgbClr val="28B40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p:grpSp>
        </p:grpSp>
        <p:sp>
          <p:nvSpPr>
            <p:cNvPr id="21" name="TextBox 20"/>
            <p:cNvSpPr txBox="1"/>
            <p:nvPr/>
          </p:nvSpPr>
          <p:spPr>
            <a:xfrm>
              <a:off x="3574859" y="2893793"/>
              <a:ext cx="677108" cy="1506182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김민수</a:t>
              </a:r>
              <a:endParaRPr lang="ko-KR" altLang="en-US" sz="3200" dirty="0">
                <a:solidFill>
                  <a:srgbClr val="28B4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95965" y="2893793"/>
              <a:ext cx="677108" cy="1506182"/>
            </a:xfrm>
            <a:prstGeom prst="rect">
              <a:avLst/>
            </a:prstGeom>
            <a:noFill/>
          </p:spPr>
          <p:txBody>
            <a:bodyPr vert="eaVert"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곽문섭</a:t>
              </a:r>
              <a:endParaRPr lang="ko-KR" altLang="en-US" sz="3200" dirty="0">
                <a:solidFill>
                  <a:srgbClr val="28B4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707886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594" y="1245696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4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3273" y="4318608"/>
            <a:ext cx="3001334" cy="923330"/>
          </a:xfrm>
          <a:prstGeom prst="rect">
            <a:avLst/>
          </a:prstGeom>
          <a:solidFill>
            <a:srgbClr val="28B400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Vivarium</a:t>
            </a:r>
            <a:endParaRPr lang="ko-KR" altLang="en-US" sz="5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63273" y="5344776"/>
            <a:ext cx="4705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Latin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literally for "place of life";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plural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: </a:t>
            </a:r>
            <a:r>
              <a:rPr lang="en-US" altLang="ko-KR" sz="2400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vivaria</a:t>
            </a: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 or </a:t>
            </a:r>
            <a:r>
              <a:rPr lang="en-US" altLang="ko-KR" sz="2400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vivariums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1930342" y="4803599"/>
            <a:ext cx="4919806" cy="0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950098" y="1243587"/>
            <a:ext cx="0" cy="3588003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922104" y="1243587"/>
            <a:ext cx="6662059" cy="0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551046" y="1218873"/>
            <a:ext cx="0" cy="2813563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42139" y="1503750"/>
            <a:ext cx="61383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area, usually enclosed, for keeping and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raising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animals or plants for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observation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or research.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Often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a portion of the ecosystem </a:t>
            </a:r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for</a:t>
            </a: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particular species is simulated on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a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smaller scale, with controls for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environmental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conditions.</a:t>
            </a:r>
          </a:p>
        </p:txBody>
      </p:sp>
    </p:spTree>
    <p:extLst>
      <p:ext uri="{BB962C8B-B14F-4D97-AF65-F5344CB8AC3E}">
        <p14:creationId xmlns:p14="http://schemas.microsoft.com/office/powerpoint/2010/main" val="124418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684990" y="1544690"/>
            <a:ext cx="8205567" cy="4811720"/>
            <a:chOff x="2684990" y="1544690"/>
            <a:chExt cx="8205567" cy="4811720"/>
          </a:xfrm>
        </p:grpSpPr>
        <p:pic>
          <p:nvPicPr>
            <p:cNvPr id="27" name="Picture 2" descr="leopard-gecko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0"/>
            <a:stretch/>
          </p:blipFill>
          <p:spPr bwMode="auto">
            <a:xfrm>
              <a:off x="8123144" y="4368747"/>
              <a:ext cx="2592567" cy="1646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7948296" y="4177115"/>
              <a:ext cx="2942261" cy="21792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84990" y="1544690"/>
              <a:ext cx="8031109" cy="4760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The native habitat of the leopard gecko is the rocky,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dry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grassland and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desert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regions of south-Asian Afghanistan, 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Pakistan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north-west India,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and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some parts of Iran.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Winter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temperatures in these areas can be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quite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low,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below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10 °C (50 °F), forcing the animals underground into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semi-hibernation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called </a:t>
              </a:r>
              <a:r>
                <a:rPr lang="en-US" altLang="ko-KR" sz="2000" dirty="0" err="1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brumation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living on fat reserves.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Leopard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geckos are crepuscular reptiles;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they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are limited to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the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burrows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during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the day but become active at dawn and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dusk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when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the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temperature is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favorable. These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geckos are solitary,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and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do not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usually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live with other animals.</a:t>
              </a:r>
            </a:p>
            <a:p>
              <a:pPr>
                <a:lnSpc>
                  <a:spcPts val="2600"/>
                </a:lnSpc>
              </a:pP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Sand impactions and prolapse can occasionally occur.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This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condition </a:t>
              </a: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may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result if a leopard gecko ingests sand or </a:t>
              </a:r>
              <a:endPara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>
                <a:lnSpc>
                  <a:spcPts val="2600"/>
                </a:lnSpc>
              </a:pPr>
              <a:r>
                <a:rPr lang="en-US" altLang="ko-KR" sz="2000" dirty="0" smtClean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other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substrates they live on.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707886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594" y="1245696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5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1690" y="552906"/>
            <a:ext cx="4025589" cy="769441"/>
          </a:xfrm>
          <a:prstGeom prst="rect">
            <a:avLst/>
          </a:prstGeom>
          <a:solidFill>
            <a:srgbClr val="28B400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Leopard Gecko</a:t>
            </a:r>
            <a:endParaRPr lang="ko-KR" altLang="en-US" sz="4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5931061" y="940823"/>
            <a:ext cx="5079197" cy="0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279764" y="1543574"/>
            <a:ext cx="0" cy="4905661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246665" y="6432457"/>
            <a:ext cx="8763593" cy="0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977477" y="932434"/>
            <a:ext cx="0" cy="5508412"/>
          </a:xfrm>
          <a:prstGeom prst="line">
            <a:avLst/>
          </a:prstGeom>
          <a:ln w="63500">
            <a:solidFill>
              <a:srgbClr val="28B4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0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모서리가 둥근 직사각형 69"/>
          <p:cNvSpPr/>
          <p:nvPr/>
        </p:nvSpPr>
        <p:spPr>
          <a:xfrm>
            <a:off x="8143696" y="3540645"/>
            <a:ext cx="3810630" cy="2840328"/>
          </a:xfrm>
          <a:prstGeom prst="roundRect">
            <a:avLst>
              <a:gd name="adj" fmla="val 8725"/>
            </a:avLst>
          </a:prstGeom>
          <a:solidFill>
            <a:srgbClr val="28B4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707886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594" y="1245696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6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32371" y="575650"/>
            <a:ext cx="2891561" cy="1734826"/>
            <a:chOff x="2577790" y="2352932"/>
            <a:chExt cx="2891561" cy="173482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633" y="2352932"/>
              <a:ext cx="1211875" cy="121187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577790" y="3626093"/>
              <a:ext cx="2891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IoT</a:t>
              </a:r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Platform Server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988693" y="650384"/>
            <a:ext cx="2014398" cy="1678669"/>
            <a:chOff x="7241715" y="2245162"/>
            <a:chExt cx="2014398" cy="1678669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164" y="2245162"/>
              <a:ext cx="1175500" cy="117550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7241715" y="3462166"/>
              <a:ext cx="2014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Smart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</a:t>
              </a:r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hone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203890" y="3837326"/>
            <a:ext cx="3548522" cy="2565545"/>
            <a:chOff x="1203890" y="3837326"/>
            <a:chExt cx="3548522" cy="2565545"/>
          </a:xfrm>
        </p:grpSpPr>
        <p:grpSp>
          <p:nvGrpSpPr>
            <p:cNvPr id="52" name="그룹 51"/>
            <p:cNvGrpSpPr/>
            <p:nvPr/>
          </p:nvGrpSpPr>
          <p:grpSpPr>
            <a:xfrm>
              <a:off x="1203890" y="3837326"/>
              <a:ext cx="3548522" cy="2000386"/>
              <a:chOff x="957114" y="3732246"/>
              <a:chExt cx="3548522" cy="2000386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957114" y="3732246"/>
                <a:ext cx="3548522" cy="2000386"/>
              </a:xfrm>
              <a:prstGeom prst="roundRect">
                <a:avLst>
                  <a:gd name="adj" fmla="val 8725"/>
                </a:avLst>
              </a:prstGeom>
              <a:solidFill>
                <a:srgbClr val="28B400">
                  <a:alpha val="10000"/>
                </a:srgbClr>
              </a:solidFill>
              <a:ln w="38100"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1173801" y="4078789"/>
                <a:ext cx="1639231" cy="1469864"/>
                <a:chOff x="4267602" y="4500389"/>
                <a:chExt cx="1639231" cy="1469864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6364" y="4500389"/>
                  <a:ext cx="801707" cy="1007232"/>
                </a:xfrm>
                <a:prstGeom prst="rect">
                  <a:avLst/>
                </a:prstGeom>
              </p:spPr>
            </p:pic>
            <p:sp>
              <p:nvSpPr>
                <p:cNvPr id="42" name="TextBox 41"/>
                <p:cNvSpPr txBox="1"/>
                <p:nvPr/>
              </p:nvSpPr>
              <p:spPr>
                <a:xfrm>
                  <a:off x="4267602" y="5570143"/>
                  <a:ext cx="163923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R</a:t>
                  </a:r>
                  <a:r>
                    <a:rPr lang="en-US" altLang="ko-KR" sz="20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aspberry Pi</a:t>
                  </a:r>
                  <a:endParaRPr lang="ko-KR" altLang="en-US" sz="2000" dirty="0">
                    <a:solidFill>
                      <a:schemeClr val="bg2">
                        <a:lumMod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3043105" y="4306875"/>
                <a:ext cx="1105111" cy="1241778"/>
                <a:chOff x="7334628" y="4662662"/>
                <a:chExt cx="1105111" cy="1241778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125" b="18783"/>
                <a:stretch/>
              </p:blipFill>
              <p:spPr>
                <a:xfrm>
                  <a:off x="7362136" y="4662662"/>
                  <a:ext cx="1050094" cy="683533"/>
                </a:xfrm>
                <a:prstGeom prst="rect">
                  <a:avLst/>
                </a:prstGeom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7334628" y="5504330"/>
                  <a:ext cx="11051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solidFill>
                        <a:schemeClr val="bg2">
                          <a:lumMod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A</a:t>
                  </a:r>
                  <a:r>
                    <a:rPr lang="en-US" altLang="ko-KR" sz="20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바른고딕 UltraLight" panose="020B0603020101020101" pitchFamily="50" charset="-127"/>
                      <a:ea typeface="나눔바른고딕 UltraLight" panose="020B0603020101020101" pitchFamily="50" charset="-127"/>
                    </a:rPr>
                    <a:t>rduino</a:t>
                  </a:r>
                  <a:endParaRPr lang="ko-KR" altLang="en-US" dirty="0">
                    <a:solidFill>
                      <a:schemeClr val="bg2">
                        <a:lumMod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endParaRPr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2080309" y="5941206"/>
              <a:ext cx="1795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IoT</a:t>
              </a:r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Module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165615" y="3734019"/>
            <a:ext cx="3788711" cy="2451192"/>
            <a:chOff x="8398886" y="3332796"/>
            <a:chExt cx="3788711" cy="2451192"/>
          </a:xfrm>
        </p:grpSpPr>
        <p:grpSp>
          <p:nvGrpSpPr>
            <p:cNvPr id="57" name="그룹 56"/>
            <p:cNvGrpSpPr/>
            <p:nvPr/>
          </p:nvGrpSpPr>
          <p:grpSpPr>
            <a:xfrm>
              <a:off x="8398886" y="3332796"/>
              <a:ext cx="3103138" cy="778512"/>
              <a:chOff x="8753450" y="3332796"/>
              <a:chExt cx="3103138" cy="778512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3450" y="3332796"/>
                <a:ext cx="778512" cy="77851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9533773" y="3542612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Temperature Sensor</a:t>
                </a: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8409337" y="4259876"/>
              <a:ext cx="3351861" cy="757610"/>
              <a:chOff x="8763901" y="4259876"/>
              <a:chExt cx="3351861" cy="757610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763901" y="4259876"/>
                <a:ext cx="757610" cy="757610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9533773" y="4459241"/>
                <a:ext cx="258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Light Sensor Controller</a:t>
                </a: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8477001" y="5161706"/>
              <a:ext cx="3710596" cy="622282"/>
              <a:chOff x="8831565" y="5161706"/>
              <a:chExt cx="3710596" cy="622282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1565" y="5161706"/>
                <a:ext cx="622282" cy="622282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9533773" y="5288181"/>
                <a:ext cx="30083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2">
                        <a:lumMod val="25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Humidity Sensor Controller</a:t>
                </a:r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5773989" y="3772015"/>
            <a:ext cx="2261694" cy="2689687"/>
            <a:chOff x="5578048" y="3837326"/>
            <a:chExt cx="2261694" cy="2689687"/>
          </a:xfrm>
        </p:grpSpPr>
        <p:grpSp>
          <p:nvGrpSpPr>
            <p:cNvPr id="2" name="그룹 1"/>
            <p:cNvGrpSpPr/>
            <p:nvPr/>
          </p:nvGrpSpPr>
          <p:grpSpPr>
            <a:xfrm>
              <a:off x="5578048" y="3837326"/>
              <a:ext cx="2261694" cy="1704884"/>
              <a:chOff x="2299184" y="570452"/>
              <a:chExt cx="7591095" cy="5722233"/>
            </a:xfrm>
          </p:grpSpPr>
          <p:pic>
            <p:nvPicPr>
              <p:cNvPr id="16" name="Picture 12" descr="plant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969" y="2742623"/>
                <a:ext cx="2345290" cy="188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직선 연결선 16"/>
              <p:cNvCxnSpPr/>
              <p:nvPr/>
            </p:nvCxnSpPr>
            <p:spPr>
              <a:xfrm flipV="1">
                <a:off x="3205651" y="578841"/>
                <a:ext cx="0" cy="473977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평행 사변형 17"/>
              <p:cNvSpPr/>
              <p:nvPr/>
            </p:nvSpPr>
            <p:spPr>
              <a:xfrm>
                <a:off x="2315019" y="4437776"/>
                <a:ext cx="7550093" cy="880844"/>
              </a:xfrm>
              <a:prstGeom prst="parallelogram">
                <a:avLst>
                  <a:gd name="adj" fmla="val 97381"/>
                </a:avLst>
              </a:prstGeom>
              <a:solidFill>
                <a:srgbClr val="466F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 flipV="1">
                <a:off x="9890279" y="570452"/>
                <a:ext cx="0" cy="473977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평행 사변형 19"/>
              <p:cNvSpPr/>
              <p:nvPr/>
            </p:nvSpPr>
            <p:spPr>
              <a:xfrm>
                <a:off x="2323409" y="5318621"/>
                <a:ext cx="7541703" cy="947955"/>
              </a:xfrm>
              <a:prstGeom prst="parallelogram">
                <a:avLst>
                  <a:gd name="adj" fmla="val 91667"/>
                </a:avLst>
              </a:prstGeom>
              <a:solidFill>
                <a:srgbClr val="704225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4" descr="soil vector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" t="21118" r="8970" b="29825"/>
              <a:stretch/>
            </p:blipFill>
            <p:spPr bwMode="auto">
              <a:xfrm>
                <a:off x="2315020" y="4974671"/>
                <a:ext cx="6646877" cy="1266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ock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4804" y="3705836"/>
                <a:ext cx="2678884" cy="1339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ock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0525" y="4270695"/>
                <a:ext cx="1708556" cy="8542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직선 연결선 26"/>
              <p:cNvCxnSpPr/>
              <p:nvPr/>
            </p:nvCxnSpPr>
            <p:spPr>
              <a:xfrm flipV="1">
                <a:off x="2299184" y="1552906"/>
                <a:ext cx="0" cy="473977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평행 사변형 27"/>
              <p:cNvSpPr/>
              <p:nvPr/>
            </p:nvSpPr>
            <p:spPr>
              <a:xfrm rot="16200000" flipV="1">
                <a:off x="8558389" y="4884352"/>
                <a:ext cx="1761689" cy="851755"/>
              </a:xfrm>
              <a:prstGeom prst="parallelogram">
                <a:avLst>
                  <a:gd name="adj" fmla="val 102155"/>
                </a:avLst>
              </a:prstGeom>
              <a:solidFill>
                <a:srgbClr val="633B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Picture 8" descr="lizard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36366">
                <a:off x="7025504" y="3007806"/>
                <a:ext cx="1916970" cy="172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1" name="직선 연결선 30"/>
              <p:cNvCxnSpPr/>
              <p:nvPr/>
            </p:nvCxnSpPr>
            <p:spPr>
              <a:xfrm flipV="1">
                <a:off x="8970286" y="1551964"/>
                <a:ext cx="0" cy="4739779"/>
              </a:xfrm>
              <a:prstGeom prst="line">
                <a:avLst/>
              </a:prstGeom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10" descr="plant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6907" y="1860259"/>
                <a:ext cx="3317121" cy="3030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 descr="plant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1694" y="3397193"/>
                <a:ext cx="1644216" cy="1502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 descr="plant vector에 대한 이미지 검색결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5278" y="3287243"/>
                <a:ext cx="2345290" cy="1882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평행 사변형 36"/>
              <p:cNvSpPr/>
              <p:nvPr/>
            </p:nvSpPr>
            <p:spPr>
              <a:xfrm>
                <a:off x="2315019" y="587230"/>
                <a:ext cx="7541703" cy="947956"/>
              </a:xfrm>
              <a:prstGeom prst="parallelogram">
                <a:avLst>
                  <a:gd name="adj" fmla="val 91667"/>
                </a:avLst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AutoShape 16" descr="thermometer vector에 대한 이미지 검색결과"/>
              <p:cNvSpPr>
                <a:spLocks noChangeAspect="1" noChangeArrowheads="1"/>
              </p:cNvSpPr>
              <p:nvPr/>
            </p:nvSpPr>
            <p:spPr bwMode="auto">
              <a:xfrm>
                <a:off x="5607698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807943" y="5696016"/>
              <a:ext cx="18019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Vivarium</a:t>
              </a:r>
            </a:p>
            <a:p>
              <a:pPr algn="ctr"/>
              <a:r>
                <a:rPr lang="en-US" altLang="ko-KR" sz="2400" dirty="0" smtClean="0">
                  <a:solidFill>
                    <a:schemeClr val="bg2">
                      <a:lumMod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Eco System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4857640" y="4915194"/>
            <a:ext cx="724842" cy="4359"/>
          </a:xfrm>
          <a:prstGeom prst="line">
            <a:avLst/>
          </a:prstGeom>
          <a:ln w="5715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978151" y="2377787"/>
            <a:ext cx="0" cy="1281584"/>
          </a:xfrm>
          <a:prstGeom prst="line">
            <a:avLst/>
          </a:prstGeom>
          <a:ln w="5715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4394992" y="1245696"/>
            <a:ext cx="3593701" cy="0"/>
          </a:xfrm>
          <a:prstGeom prst="line">
            <a:avLst/>
          </a:prstGeom>
          <a:ln w="5715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4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4894" y="124569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내 역할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7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152249" y="1793289"/>
            <a:ext cx="5443209" cy="597159"/>
            <a:chOff x="2724538" y="1947944"/>
            <a:chExt cx="5443209" cy="597159"/>
          </a:xfrm>
        </p:grpSpPr>
        <p:sp>
          <p:nvSpPr>
            <p:cNvPr id="14" name="TextBox 13"/>
            <p:cNvSpPr txBox="1"/>
            <p:nvPr/>
          </p:nvSpPr>
          <p:spPr>
            <a:xfrm>
              <a:off x="2724538" y="1954136"/>
              <a:ext cx="1281120" cy="584775"/>
            </a:xfrm>
            <a:prstGeom prst="rect">
              <a:avLst/>
            </a:prstGeom>
            <a:solidFill>
              <a:srgbClr val="28B400"/>
            </a:solidFill>
          </p:spPr>
          <p:txBody>
            <a:bodyPr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김민수</a:t>
              </a:r>
              <a:endPara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4282757" y="1947944"/>
              <a:ext cx="0" cy="59715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429223" y="1984913"/>
              <a:ext cx="373852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8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조장</a:t>
              </a:r>
              <a:r>
                <a:rPr lang="en-US" altLang="ko-KR" sz="2800" dirty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2800" dirty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프로젝트 관리 </a:t>
              </a:r>
              <a:r>
                <a:rPr lang="ko-KR" altLang="en-US" sz="28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계획</a:t>
              </a:r>
              <a:endParaRPr lang="ko-KR" altLang="en-US" sz="2800" dirty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860667" y="2864452"/>
            <a:ext cx="3251903" cy="597159"/>
            <a:chOff x="2724538" y="2949430"/>
            <a:chExt cx="3251903" cy="597159"/>
          </a:xfrm>
        </p:grpSpPr>
        <p:sp>
          <p:nvSpPr>
            <p:cNvPr id="66" name="TextBox 65"/>
            <p:cNvSpPr txBox="1"/>
            <p:nvPr/>
          </p:nvSpPr>
          <p:spPr>
            <a:xfrm>
              <a:off x="2724538" y="2955622"/>
              <a:ext cx="1281120" cy="584775"/>
            </a:xfrm>
            <a:prstGeom prst="rect">
              <a:avLst/>
            </a:prstGeom>
            <a:solidFill>
              <a:srgbClr val="28B400"/>
            </a:solidFill>
          </p:spPr>
          <p:txBody>
            <a:bodyPr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박동하</a:t>
              </a:r>
              <a:endPara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4282757" y="2949430"/>
              <a:ext cx="0" cy="59715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429223" y="2986399"/>
              <a:ext cx="1547218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800" dirty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서버 개발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759946" y="3935615"/>
            <a:ext cx="3893105" cy="597159"/>
            <a:chOff x="2724538" y="3987885"/>
            <a:chExt cx="3893105" cy="597159"/>
          </a:xfrm>
        </p:grpSpPr>
        <p:sp>
          <p:nvSpPr>
            <p:cNvPr id="77" name="TextBox 76"/>
            <p:cNvSpPr txBox="1"/>
            <p:nvPr/>
          </p:nvSpPr>
          <p:spPr>
            <a:xfrm>
              <a:off x="2724538" y="3994077"/>
              <a:ext cx="1281120" cy="584775"/>
            </a:xfrm>
            <a:prstGeom prst="rect">
              <a:avLst/>
            </a:prstGeom>
            <a:solidFill>
              <a:srgbClr val="28B400"/>
            </a:solidFill>
          </p:spPr>
          <p:txBody>
            <a:bodyPr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이승현</a:t>
              </a:r>
              <a:endPara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4282757" y="3987885"/>
              <a:ext cx="0" cy="59715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429223" y="4024854"/>
              <a:ext cx="218842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2800" dirty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하드웨어 </a:t>
              </a:r>
              <a:r>
                <a:rPr lang="ko-KR" altLang="en-US" sz="28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개발</a:t>
              </a:r>
              <a:endParaRPr lang="ko-KR" altLang="en-US" sz="2800" dirty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556582" y="5074525"/>
            <a:ext cx="3264727" cy="597159"/>
            <a:chOff x="2724538" y="5087895"/>
            <a:chExt cx="3264727" cy="597159"/>
          </a:xfrm>
        </p:grpSpPr>
        <p:sp>
          <p:nvSpPr>
            <p:cNvPr id="80" name="TextBox 79"/>
            <p:cNvSpPr txBox="1"/>
            <p:nvPr/>
          </p:nvSpPr>
          <p:spPr>
            <a:xfrm>
              <a:off x="2724538" y="5094087"/>
              <a:ext cx="1281120" cy="584775"/>
            </a:xfrm>
            <a:prstGeom prst="rect">
              <a:avLst/>
            </a:prstGeom>
            <a:solidFill>
              <a:srgbClr val="28B400"/>
            </a:solidFill>
          </p:spPr>
          <p:txBody>
            <a:bodyPr wrap="none" rtlCol="0" anchor="ctr">
              <a:spAutoFit/>
            </a:bodyPr>
            <a:lstStyle/>
            <a:p>
              <a:r>
                <a:rPr lang="ko-KR" altLang="en-US" sz="320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곽문섭</a:t>
              </a:r>
              <a:endParaRPr lang="ko-KR" altLang="en-US" sz="3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4282757" y="5087895"/>
              <a:ext cx="0" cy="59715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429223" y="5124864"/>
              <a:ext cx="156004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8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App</a:t>
              </a:r>
              <a:r>
                <a:rPr lang="ko-KR" altLang="en-US" sz="28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개발</a:t>
              </a:r>
              <a:endParaRPr lang="ko-KR" altLang="en-US" sz="2800" dirty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877833" y="3238911"/>
            <a:ext cx="2640854" cy="2179295"/>
            <a:chOff x="7875037" y="3539168"/>
            <a:chExt cx="2640854" cy="2179295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587" y="3589082"/>
              <a:ext cx="2108323" cy="2077489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7875037" y="3539168"/>
              <a:ext cx="2640854" cy="217929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61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707886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932" y="1245696"/>
            <a:ext cx="1101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en-US" altLang="ko-KR" sz="20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8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14081" y="456163"/>
            <a:ext cx="4524582" cy="6356227"/>
            <a:chOff x="514081" y="58846"/>
            <a:chExt cx="4524582" cy="6356227"/>
          </a:xfrm>
        </p:grpSpPr>
        <p:sp>
          <p:nvSpPr>
            <p:cNvPr id="2" name="TextBox 1"/>
            <p:cNvSpPr txBox="1"/>
            <p:nvPr/>
          </p:nvSpPr>
          <p:spPr>
            <a:xfrm>
              <a:off x="514081" y="58846"/>
              <a:ext cx="4366901" cy="635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프로그램 설계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en-US" altLang="ko-KR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DB 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요구분석 및 설계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아두이노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오픈소스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분석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안드로이드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App </a:t>
              </a:r>
              <a:r>
                <a:rPr lang="ko-KR" altLang="en-US" sz="2400" dirty="0" smtClean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분석</a:t>
              </a:r>
              <a:r>
                <a:rPr lang="en-US" altLang="ko-KR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2400" dirty="0" smtClean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및 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설계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en-US" altLang="ko-KR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DB 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서버 구축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아두이노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통신 및 데이터 수집 구축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안드로이드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App 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 err="1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비바리움</a:t>
              </a: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제작</a:t>
              </a:r>
            </a:p>
            <a:p>
              <a:pPr algn="r" fontAlgn="base" latinLnBrk="0">
                <a:lnSpc>
                  <a:spcPts val="5300"/>
                </a:lnSpc>
              </a:pPr>
              <a:r>
                <a:rPr lang="ko-KR" altLang="en-US" sz="2400" dirty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모듈 </a:t>
              </a:r>
              <a:r>
                <a:rPr lang="ko-KR" altLang="en-US" sz="2400" dirty="0" smtClean="0">
                  <a:solidFill>
                    <a:srgbClr val="28B4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통합</a:t>
              </a:r>
              <a:endParaRPr lang="ko-KR" altLang="en-US" sz="2400" dirty="0">
                <a:solidFill>
                  <a:srgbClr val="28B4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038663" y="267031"/>
              <a:ext cx="0" cy="5939857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5108858" y="232903"/>
            <a:ext cx="68932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4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5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6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7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8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9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10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11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  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</a:t>
            </a:r>
            <a:r>
              <a:rPr lang="ko-KR" altLang="en-US" sz="1500" dirty="0" smtClean="0">
                <a:solidFill>
                  <a:schemeClr val="accent6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주차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233422" y="1364388"/>
            <a:ext cx="6644095" cy="449116"/>
            <a:chOff x="5243105" y="1130869"/>
            <a:chExt cx="6644095" cy="44911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243105" y="1353746"/>
              <a:ext cx="6644095" cy="0"/>
            </a:xfrm>
            <a:prstGeom prst="line">
              <a:avLst/>
            </a:prstGeom>
            <a:ln w="76200">
              <a:solidFill>
                <a:srgbClr val="28B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06684" y="1137094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050964" y="1130869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5233422" y="686117"/>
            <a:ext cx="6644095" cy="449108"/>
            <a:chOff x="5233422" y="480841"/>
            <a:chExt cx="6644095" cy="449108"/>
          </a:xfrm>
        </p:grpSpPr>
        <p:grpSp>
          <p:nvGrpSpPr>
            <p:cNvPr id="49" name="그룹 48"/>
            <p:cNvGrpSpPr/>
            <p:nvPr/>
          </p:nvGrpSpPr>
          <p:grpSpPr>
            <a:xfrm>
              <a:off x="5233422" y="480841"/>
              <a:ext cx="6644095" cy="445997"/>
              <a:chOff x="5243105" y="480841"/>
              <a:chExt cx="6644095" cy="445997"/>
            </a:xfrm>
          </p:grpSpPr>
          <p:cxnSp>
            <p:nvCxnSpPr>
              <p:cNvPr id="19" name="직선 연결선 18"/>
              <p:cNvCxnSpPr/>
              <p:nvPr/>
            </p:nvCxnSpPr>
            <p:spPr>
              <a:xfrm>
                <a:off x="5243105" y="706824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5442994" y="480841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7050964" y="483947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직선 연결선 76"/>
            <p:cNvCxnSpPr/>
            <p:nvPr/>
          </p:nvCxnSpPr>
          <p:spPr>
            <a:xfrm>
              <a:off x="5958929" y="483948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493886" y="487058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/>
          <p:cNvGrpSpPr/>
          <p:nvPr/>
        </p:nvGrpSpPr>
        <p:grpSpPr>
          <a:xfrm>
            <a:off x="5233422" y="2030226"/>
            <a:ext cx="6644095" cy="452218"/>
            <a:chOff x="5233422" y="1824950"/>
            <a:chExt cx="6644095" cy="452218"/>
          </a:xfrm>
        </p:grpSpPr>
        <p:grpSp>
          <p:nvGrpSpPr>
            <p:cNvPr id="51" name="그룹 50"/>
            <p:cNvGrpSpPr/>
            <p:nvPr/>
          </p:nvGrpSpPr>
          <p:grpSpPr>
            <a:xfrm>
              <a:off x="5233422" y="1831171"/>
              <a:ext cx="6644095" cy="445997"/>
              <a:chOff x="5233427" y="1836890"/>
              <a:chExt cx="6644095" cy="445997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5233427" y="2062873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6497005" y="1836890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8142299" y="1839996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직선 연결선 78"/>
            <p:cNvCxnSpPr/>
            <p:nvPr/>
          </p:nvCxnSpPr>
          <p:spPr>
            <a:xfrm>
              <a:off x="7041290" y="1824950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7585577" y="1828060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/>
          <p:cNvGrpSpPr/>
          <p:nvPr/>
        </p:nvGrpSpPr>
        <p:grpSpPr>
          <a:xfrm>
            <a:off x="5233422" y="2711612"/>
            <a:ext cx="6644095" cy="448861"/>
            <a:chOff x="5233422" y="2506336"/>
            <a:chExt cx="6644095" cy="448861"/>
          </a:xfrm>
        </p:grpSpPr>
        <p:grpSp>
          <p:nvGrpSpPr>
            <p:cNvPr id="52" name="그룹 51"/>
            <p:cNvGrpSpPr/>
            <p:nvPr/>
          </p:nvGrpSpPr>
          <p:grpSpPr>
            <a:xfrm>
              <a:off x="5233422" y="2506336"/>
              <a:ext cx="6644095" cy="445997"/>
              <a:chOff x="5233426" y="2499363"/>
              <a:chExt cx="6644095" cy="445997"/>
            </a:xfrm>
          </p:grpSpPr>
          <p:cxnSp>
            <p:nvCxnSpPr>
              <p:cNvPr id="31" name="직선 연결선 30"/>
              <p:cNvCxnSpPr/>
              <p:nvPr/>
            </p:nvCxnSpPr>
            <p:spPr>
              <a:xfrm>
                <a:off x="5233426" y="2725346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497001" y="2499363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8142295" y="2502469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직선 연결선 80"/>
            <p:cNvCxnSpPr/>
            <p:nvPr/>
          </p:nvCxnSpPr>
          <p:spPr>
            <a:xfrm>
              <a:off x="7044404" y="2509196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7588691" y="2512306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/>
          <p:cNvGrpSpPr/>
          <p:nvPr/>
        </p:nvGrpSpPr>
        <p:grpSpPr>
          <a:xfrm>
            <a:off x="5233422" y="3382915"/>
            <a:ext cx="6644095" cy="452474"/>
            <a:chOff x="5233422" y="3177639"/>
            <a:chExt cx="6644095" cy="452474"/>
          </a:xfrm>
        </p:grpSpPr>
        <p:grpSp>
          <p:nvGrpSpPr>
            <p:cNvPr id="66" name="그룹 65"/>
            <p:cNvGrpSpPr/>
            <p:nvPr/>
          </p:nvGrpSpPr>
          <p:grpSpPr>
            <a:xfrm>
              <a:off x="5233422" y="3177639"/>
              <a:ext cx="6644095" cy="449859"/>
              <a:chOff x="5233422" y="3177639"/>
              <a:chExt cx="6644095" cy="449859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5233422" y="3184607"/>
                <a:ext cx="6644095" cy="442891"/>
                <a:chOff x="5233425" y="3206123"/>
                <a:chExt cx="6644095" cy="442891"/>
              </a:xfrm>
            </p:grpSpPr>
            <p:cxnSp>
              <p:nvCxnSpPr>
                <p:cNvPr id="34" name="직선 연결선 33"/>
                <p:cNvCxnSpPr/>
                <p:nvPr/>
              </p:nvCxnSpPr>
              <p:spPr>
                <a:xfrm>
                  <a:off x="5233425" y="3429000"/>
                  <a:ext cx="6644095" cy="0"/>
                </a:xfrm>
                <a:prstGeom prst="line">
                  <a:avLst/>
                </a:prstGeom>
                <a:ln w="76200">
                  <a:solidFill>
                    <a:srgbClr val="28B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8132966" y="3206123"/>
                  <a:ext cx="0" cy="442891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직선 연결선 58"/>
              <p:cNvCxnSpPr/>
              <p:nvPr/>
            </p:nvCxnSpPr>
            <p:spPr>
              <a:xfrm>
                <a:off x="7035062" y="3177639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" name="직선 연결선 82"/>
            <p:cNvCxnSpPr/>
            <p:nvPr/>
          </p:nvCxnSpPr>
          <p:spPr>
            <a:xfrm>
              <a:off x="7582470" y="3187222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/>
          <p:cNvGrpSpPr/>
          <p:nvPr/>
        </p:nvGrpSpPr>
        <p:grpSpPr>
          <a:xfrm>
            <a:off x="5233422" y="4055468"/>
            <a:ext cx="6644095" cy="460798"/>
            <a:chOff x="5233422" y="3850192"/>
            <a:chExt cx="6644095" cy="460798"/>
          </a:xfrm>
        </p:grpSpPr>
        <p:grpSp>
          <p:nvGrpSpPr>
            <p:cNvPr id="62" name="그룹 61"/>
            <p:cNvGrpSpPr/>
            <p:nvPr/>
          </p:nvGrpSpPr>
          <p:grpSpPr>
            <a:xfrm>
              <a:off x="5233422" y="3856666"/>
              <a:ext cx="6644095" cy="454324"/>
              <a:chOff x="5233422" y="3856666"/>
              <a:chExt cx="6644095" cy="454324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5233422" y="3856666"/>
                <a:ext cx="6644095" cy="442891"/>
                <a:chOff x="5233424" y="3821948"/>
                <a:chExt cx="6644095" cy="442891"/>
              </a:xfrm>
            </p:grpSpPr>
            <p:cxnSp>
              <p:nvCxnSpPr>
                <p:cNvPr id="37" name="직선 연결선 36"/>
                <p:cNvCxnSpPr/>
                <p:nvPr/>
              </p:nvCxnSpPr>
              <p:spPr>
                <a:xfrm>
                  <a:off x="5233424" y="4047931"/>
                  <a:ext cx="6644095" cy="0"/>
                </a:xfrm>
                <a:prstGeom prst="line">
                  <a:avLst/>
                </a:prstGeom>
                <a:ln w="76200">
                  <a:solidFill>
                    <a:srgbClr val="28B4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>
                  <a:off x="7588681" y="3821948"/>
                  <a:ext cx="0" cy="442891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1" name="직선 연결선 60"/>
              <p:cNvCxnSpPr/>
              <p:nvPr/>
            </p:nvCxnSpPr>
            <p:spPr>
              <a:xfrm>
                <a:off x="9731615" y="3868099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/>
            <p:cNvCxnSpPr/>
            <p:nvPr/>
          </p:nvCxnSpPr>
          <p:spPr>
            <a:xfrm>
              <a:off x="8136069" y="3850192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8671028" y="3853300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9215314" y="3856410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5233422" y="4736862"/>
            <a:ext cx="6644095" cy="461294"/>
            <a:chOff x="5233422" y="4531586"/>
            <a:chExt cx="6644095" cy="461294"/>
          </a:xfrm>
        </p:grpSpPr>
        <p:grpSp>
          <p:nvGrpSpPr>
            <p:cNvPr id="65" name="그룹 64"/>
            <p:cNvGrpSpPr/>
            <p:nvPr/>
          </p:nvGrpSpPr>
          <p:grpSpPr>
            <a:xfrm>
              <a:off x="5233422" y="4531586"/>
              <a:ext cx="6644095" cy="454324"/>
              <a:chOff x="5233422" y="4531586"/>
              <a:chExt cx="6644095" cy="454324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5233422" y="4757814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7582458" y="4531586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9734723" y="4543019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직선 연결선 84"/>
            <p:cNvCxnSpPr/>
            <p:nvPr/>
          </p:nvCxnSpPr>
          <p:spPr>
            <a:xfrm>
              <a:off x="8136071" y="4540658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8664807" y="4546879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9209093" y="4549989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/>
          <p:cNvGrpSpPr/>
          <p:nvPr/>
        </p:nvGrpSpPr>
        <p:grpSpPr>
          <a:xfrm>
            <a:off x="5233422" y="5408411"/>
            <a:ext cx="6644095" cy="452223"/>
            <a:chOff x="5233422" y="5203135"/>
            <a:chExt cx="6644095" cy="452223"/>
          </a:xfrm>
        </p:grpSpPr>
        <p:grpSp>
          <p:nvGrpSpPr>
            <p:cNvPr id="71" name="그룹 70"/>
            <p:cNvGrpSpPr/>
            <p:nvPr/>
          </p:nvGrpSpPr>
          <p:grpSpPr>
            <a:xfrm>
              <a:off x="5233422" y="5205499"/>
              <a:ext cx="6644095" cy="449859"/>
              <a:chOff x="5233422" y="5205499"/>
              <a:chExt cx="6644095" cy="449859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5233422" y="5432979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9209100" y="5212467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>
                <a:off x="8148523" y="5205499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직선 연결선 89"/>
            <p:cNvCxnSpPr/>
            <p:nvPr/>
          </p:nvCxnSpPr>
          <p:spPr>
            <a:xfrm>
              <a:off x="8667915" y="5203135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5233422" y="6088783"/>
            <a:ext cx="6644095" cy="465418"/>
            <a:chOff x="5233422" y="5883507"/>
            <a:chExt cx="6644095" cy="465418"/>
          </a:xfrm>
        </p:grpSpPr>
        <p:grpSp>
          <p:nvGrpSpPr>
            <p:cNvPr id="76" name="그룹 75"/>
            <p:cNvGrpSpPr/>
            <p:nvPr/>
          </p:nvGrpSpPr>
          <p:grpSpPr>
            <a:xfrm>
              <a:off x="5233422" y="5883507"/>
              <a:ext cx="6644095" cy="442891"/>
              <a:chOff x="5233422" y="5883507"/>
              <a:chExt cx="6644095" cy="442891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5233422" y="6108147"/>
                <a:ext cx="6644095" cy="0"/>
              </a:xfrm>
              <a:prstGeom prst="line">
                <a:avLst/>
              </a:prstGeom>
              <a:ln w="76200">
                <a:solidFill>
                  <a:srgbClr val="28B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8677257" y="5883507"/>
                <a:ext cx="0" cy="44289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직선 연결선 93"/>
            <p:cNvCxnSpPr/>
            <p:nvPr/>
          </p:nvCxnSpPr>
          <p:spPr>
            <a:xfrm>
              <a:off x="9230866" y="5896703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9759602" y="5902924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10303888" y="5906034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10829518" y="5899064"/>
              <a:ext cx="0" cy="44289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39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15330" cy="685800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245696"/>
            <a:ext cx="1227438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410" y="1245696"/>
            <a:ext cx="115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 사항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67953"/>
            <a:ext cx="1227438" cy="1077743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9" y="237235"/>
            <a:ext cx="953119" cy="9391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58" y="6156355"/>
            <a:ext cx="610693" cy="400110"/>
          </a:xfrm>
          <a:prstGeom prst="rect">
            <a:avLst/>
          </a:prstGeom>
          <a:solidFill>
            <a:srgbClr val="2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99475" y="6177092"/>
            <a:ext cx="314606" cy="358636"/>
          </a:xfrm>
        </p:spPr>
        <p:txBody>
          <a:bodyPr/>
          <a:lstStyle/>
          <a:p>
            <a:pPr algn="l"/>
            <a:fld id="{C9A74685-59A5-495E-B6B3-F7D42DDC1E31}" type="slidenum">
              <a:rPr lang="ko-KR" altLang="en-US" sz="14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pPr algn="l"/>
              <a:t>9</a:t>
            </a:fld>
            <a:endParaRPr lang="ko-KR" altLang="en-US" sz="14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70" y="1777242"/>
            <a:ext cx="8824504" cy="475848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4186916" y="591639"/>
            <a:ext cx="4761412" cy="584775"/>
            <a:chOff x="3909534" y="591639"/>
            <a:chExt cx="4761412" cy="584775"/>
          </a:xfrm>
        </p:grpSpPr>
        <p:sp>
          <p:nvSpPr>
            <p:cNvPr id="3" name="TextBox 2"/>
            <p:cNvSpPr txBox="1"/>
            <p:nvPr/>
          </p:nvSpPr>
          <p:spPr>
            <a:xfrm>
              <a:off x="3957742" y="591639"/>
              <a:ext cx="46649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Github</a:t>
              </a:r>
              <a:r>
                <a:rPr lang="en-US" altLang="ko-KR" sz="32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Collaborator </a:t>
              </a:r>
              <a:r>
                <a:rPr lang="ko-KR" altLang="en-US" sz="3200" dirty="0" smtClean="0">
                  <a:solidFill>
                    <a:srgbClr val="28B400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설정</a:t>
              </a:r>
              <a:endParaRPr lang="ko-KR" altLang="en-US" sz="3200" dirty="0">
                <a:solidFill>
                  <a:srgbClr val="28B400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909534" y="660470"/>
              <a:ext cx="0" cy="44711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670946" y="660470"/>
              <a:ext cx="0" cy="44711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4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228</Words>
  <Application>Microsoft Office PowerPoint</Application>
  <PresentationFormat>와이드스크린</PresentationFormat>
  <Paragraphs>110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나눔바른고딕 UltraLight</vt:lpstr>
      <vt:lpstr>Arial</vt:lpstr>
      <vt:lpstr>나눔바른고딕</vt:lpstr>
      <vt:lpstr>맑은 고딕</vt:lpstr>
      <vt:lpstr>나눔바른고딕 Light</vt:lpstr>
      <vt:lpstr>ＭＳ Ｐゴシック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Moonsub GWAK</dc:creator>
  <cp:lastModifiedBy>MinSoo</cp:lastModifiedBy>
  <cp:revision>42</cp:revision>
  <dcterms:created xsi:type="dcterms:W3CDTF">2017-03-11T19:51:12Z</dcterms:created>
  <dcterms:modified xsi:type="dcterms:W3CDTF">2017-03-13T01:07:40Z</dcterms:modified>
</cp:coreProperties>
</file>